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6" r:id="rId2"/>
    <p:sldId id="280" r:id="rId3"/>
    <p:sldId id="294" r:id="rId4"/>
    <p:sldId id="295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71" r:id="rId17"/>
    <p:sldId id="293" r:id="rId18"/>
    <p:sldId id="256" r:id="rId19"/>
    <p:sldId id="309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F0D63-73EF-4B11-AB9F-5A828B5E64BE}">
          <p14:sldIdLst>
            <p14:sldId id="276"/>
            <p14:sldId id="280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1"/>
          </p14:sldIdLst>
        </p14:section>
        <p14:section name="Removed Parts" id="{C8EB76FE-D883-4560-8112-315A6DBF178C}">
          <p14:sldIdLst>
            <p14:sldId id="293"/>
            <p14:sldId id="25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571"/>
    <a:srgbClr val="292D32"/>
    <a:srgbClr val="B64294"/>
    <a:srgbClr val="05B0F0"/>
    <a:srgbClr val="414548"/>
    <a:srgbClr val="51575B"/>
    <a:srgbClr val="798595"/>
    <a:srgbClr val="54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58"/>
  </p:normalViewPr>
  <p:slideViewPr>
    <p:cSldViewPr snapToGrid="0">
      <p:cViewPr varScale="1">
        <p:scale>
          <a:sx n="78" d="100"/>
          <a:sy n="78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E268-3FB1-8B49-A7E8-783BB6480738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9AE9-BB42-C34B-931A-FD2D50803AF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73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B71D12-6014-37ED-D724-E7BD21CD1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F1C411-FDA3-1EBE-717C-6F5734E73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C50E4-56B1-4284-626D-7F384E9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0437F4F-2860-0763-71A6-1B3819F2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079C-7C9B-7B96-FE94-076E2E53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45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2CF21-7F7D-0A9C-7B6C-CBCB24CE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A9B703-9B23-37B6-3BD4-4866A1289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7340DF-04BF-BF18-1B3F-6925C79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779988-7071-E382-3E05-704D1388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09D9C1-CA76-0E32-C1A9-9F799233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BDF4BA0-CCF6-8DC6-C3F2-DBE2D9FAB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AC172A6-9DA9-E8BF-6E31-EF9F70BDF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664C77-1E81-FD93-F8D9-5868AFF5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8C3791-3A2E-6B3B-23C0-82649FAB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2C615E-D35F-AF24-F70A-A9C6FB99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36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bg>
      <p:bgPr>
        <a:gradFill flip="none" rotWithShape="1">
          <a:gsLst>
            <a:gs pos="100000">
              <a:srgbClr val="D141B9"/>
            </a:gs>
            <a:gs pos="0">
              <a:srgbClr val="9783E0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15">
            <a:extLst>
              <a:ext uri="{FF2B5EF4-FFF2-40B4-BE49-F238E27FC236}">
                <a16:creationId xmlns:a16="http://schemas.microsoft.com/office/drawing/2014/main" id="{E4D382AD-20CB-48CD-9066-1018512AF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8" y="1166304"/>
            <a:ext cx="3001096" cy="62091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83A6901-F2D1-45F0-B72F-766C1878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8" y="1091165"/>
            <a:ext cx="59208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4" descr="NET, ASP.NET Core, Blazor, AWS, Azure, Cloud | UGIdotNET | User Group  Italiano .NET">
            <a:extLst>
              <a:ext uri="{FF2B5EF4-FFF2-40B4-BE49-F238E27FC236}">
                <a16:creationId xmlns:a16="http://schemas.microsoft.com/office/drawing/2014/main" id="{153A1C10-5345-D310-DFA8-83D10FE21B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5" y="1753946"/>
            <a:ext cx="2439548" cy="2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A685CF-FA5C-4D23-A94B-2A4F90C3A604}"/>
              </a:ext>
            </a:extLst>
          </p:cNvPr>
          <p:cNvGrpSpPr/>
          <p:nvPr userDrawn="1"/>
        </p:nvGrpSpPr>
        <p:grpSpPr>
          <a:xfrm>
            <a:off x="6126031" y="3957665"/>
            <a:ext cx="5506647" cy="2095792"/>
            <a:chOff x="6126031" y="3957665"/>
            <a:chExt cx="5506647" cy="2095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A5A8DC-D58E-C9F0-7235-A5451A43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66626"/>
            <a:stretch/>
          </p:blipFill>
          <p:spPr>
            <a:xfrm>
              <a:off x="9725071" y="3957665"/>
              <a:ext cx="1907607" cy="2095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C4FAA9-7C9A-5190-9E44-BAE29A339EBE}"/>
                </a:ext>
              </a:extLst>
            </p:cNvPr>
            <p:cNvSpPr txBox="1"/>
            <p:nvPr userDrawn="1"/>
          </p:nvSpPr>
          <p:spPr>
            <a:xfrm>
              <a:off x="6126031" y="4372761"/>
              <a:ext cx="3640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4000" b="0" dirty="0"/>
                <a:t>.NET Conference</a:t>
              </a:r>
            </a:p>
            <a:p>
              <a:r>
                <a:rPr lang="it-IT" sz="4000" b="0" dirty="0"/>
                <a:t>Italia 2024</a:t>
              </a:r>
              <a:endParaRPr lang="en-US" sz="4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907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7CEE7-B00F-0FD4-58A2-F1924181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0C2F3B-9EDC-6534-3AD8-D31BECE5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26D53D-822F-01AD-1D89-A7DB3EB1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969F30-DA4B-B063-8F71-A7236814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32376F-9008-FE54-58BE-4DA3263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19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A2D08-8FF3-5C08-8F25-993A1498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1FDB1B-5903-E2AC-8921-47169E6F9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BE4E1D-C9EA-1658-DF1D-5BDBE8D5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ACECCC-9712-9788-CDCA-45B45694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747ED0-3CA1-4B0C-C742-1A79299F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89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796983-B230-5DF0-A663-44957483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44C255-0943-116D-BB82-2EF438BCC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4D61C3-1234-4838-79EB-35B63C27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DEDA43-A814-757B-D488-F63358C8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7278F-488C-2C45-942E-08F02446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B51193-6E02-506C-C594-1E0E34E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5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5A7B51-33A6-3FED-4F48-BE4D8D6C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EC8560-CE69-5B8E-1C53-6108C4F9E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1643E41-09C9-5896-C3A0-862DA658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8386D9F-899E-4925-CAEB-5007B35CE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0CB6D5-BF0C-0551-504B-5EBAB6EC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7221D1D-127E-F76D-FED3-7505B2A4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8C8362-1F05-C873-442C-91D11AE4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9B66BB0-02F6-28A3-A18D-FB3633C1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4876C-89C6-387F-D823-335418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5550B7-1621-87D1-CD9A-1292A8BF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836EA5-CBDA-5984-3468-34B155DD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D5C7CF-B164-C79A-E588-63741216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07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89D3F3-1B89-625F-69E6-95F452A9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F8AEC59-1807-31A8-4117-BCF28EBB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FA6569-4038-FDAB-F07B-0907B10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2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D7E437-D04B-EDB3-1C9A-321CBD02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FB12BD-CA8F-19C5-E07F-6BA3F3AF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62264D-61E1-5D00-E98B-44E5785A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0DDEAF-2FC9-DD9C-4D2B-52F78160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30EFF5-ADB4-7418-AB48-AB229A5C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610274-958B-D7C0-A9B6-A8EE3263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325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83E5F4-AEAC-ABE8-B970-9C55FBA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3B1470-DF3A-5F71-2075-BD936E41F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51B652-01AF-77F0-D7DF-EB1883010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B569E5-C427-D36E-7AC4-03D1DCD0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0E582B-AAE1-FCFB-8E6D-B4CD48DA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B2003-2979-7E56-757C-F2BFB47E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40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0789D7F-49E3-DAE1-DA9C-C245CBCB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12297F-5A4E-97C8-ABAA-3CEDDC70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9A8255C-5E34-C115-62ED-88A41ACA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5D94-9F9C-DF48-BC1C-1A1DDC476D4B}" type="datetimeFigureOut">
              <a:rPr lang="tr-TR" smtClean="0"/>
              <a:t>13.12.2024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CBE843-EB72-4D28-9329-F013C3F4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2264BE-BB55-7E8B-A051-A95DB3F61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5B393-21BF-2240-8199-3A8335B193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7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abp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ancy-name.mydomai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60E97-7902-46CC-A20E-4764F2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17" y="1091165"/>
            <a:ext cx="7773627" cy="3255681"/>
          </a:xfrm>
        </p:spPr>
        <p:txBody>
          <a:bodyPr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  <p:sp>
        <p:nvSpPr>
          <p:cNvPr id="11" name="Subtitle 2"/>
          <p:cNvSpPr>
            <a:spLocks noGrp="1"/>
          </p:cNvSpPr>
          <p:nvPr/>
        </p:nvSpPr>
        <p:spPr>
          <a:xfrm>
            <a:off x="414617" y="4514470"/>
            <a:ext cx="4935894" cy="892418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Google Shape;59;p1">
            <a:extLst>
              <a:ext uri="{FF2B5EF4-FFF2-40B4-BE49-F238E27FC236}">
                <a16:creationId xmlns:a16="http://schemas.microsoft.com/office/drawing/2014/main" id="{8436880E-2322-2DB6-E6FA-BFF781C923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634" y="5430966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">
            <a:extLst>
              <a:ext uri="{FF2B5EF4-FFF2-40B4-BE49-F238E27FC236}">
                <a16:creationId xmlns:a16="http://schemas.microsoft.com/office/drawing/2014/main" id="{28B489C3-BA3A-79DF-0E5E-D4AE038B60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4" y="5896993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AAEE6EA7-64FD-46FA-D2F5-921DACD16D2B}"/>
              </a:ext>
            </a:extLst>
          </p:cNvPr>
          <p:cNvSpPr txBox="1"/>
          <p:nvPr/>
        </p:nvSpPr>
        <p:spPr>
          <a:xfrm>
            <a:off x="929631" y="537396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2;p1">
            <a:extLst>
              <a:ext uri="{FF2B5EF4-FFF2-40B4-BE49-F238E27FC236}">
                <a16:creationId xmlns:a16="http://schemas.microsoft.com/office/drawing/2014/main" id="{935BC077-BF5B-B86D-9D28-432762D40039}"/>
              </a:ext>
            </a:extLst>
          </p:cNvPr>
          <p:cNvSpPr txBox="1"/>
          <p:nvPr/>
        </p:nvSpPr>
        <p:spPr>
          <a:xfrm>
            <a:off x="929631" y="583210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781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6E2C-D4F8-5C6A-39C9-0590EFEA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70FE295-7A6E-0CE8-938B-127972995D8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MANIPULATING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ADE2F-758A-F249-278C-513F018AF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383158"/>
            <a:ext cx="6736023" cy="4091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A67C6-C290-76BA-940C-5A17451F7BF3}"/>
              </a:ext>
            </a:extLst>
          </p:cNvPr>
          <p:cNvSpPr txBox="1"/>
          <p:nvPr/>
        </p:nvSpPr>
        <p:spPr>
          <a:xfrm>
            <a:off x="7915979" y="2828835"/>
            <a:ext cx="3779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sz="2400" b="1" u="sng" dirty="0"/>
              <a:t>Always</a:t>
            </a:r>
            <a:r>
              <a:rPr lang="tr-TR" sz="2400" b="1" dirty="0"/>
              <a:t> query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Manipulate</a:t>
            </a:r>
            <a:r>
              <a:rPr lang="tr-TR" sz="2400" dirty="0"/>
              <a:t> the data</a:t>
            </a:r>
          </a:p>
          <a:p>
            <a:pPr marL="342900" indent="-342900">
              <a:buAutoNum type="arabicPeriod"/>
            </a:pPr>
            <a:r>
              <a:rPr lang="tr-TR" sz="2400" b="1" dirty="0"/>
              <a:t>Update</a:t>
            </a:r>
            <a:r>
              <a:rPr lang="tr-TR" sz="2400" dirty="0"/>
              <a:t>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BC64E-E5D9-1470-0A13-41E19258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8ACE75-FC27-1B4C-4335-DF9EC4FA6AAE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ENABLE/DISABLE BY SCOPE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C32DC51-B106-B7DF-5095-EFC7D38D4E75}"/>
              </a:ext>
            </a:extLst>
          </p:cNvPr>
          <p:cNvSpPr txBox="1"/>
          <p:nvPr/>
        </p:nvSpPr>
        <p:spPr>
          <a:xfrm>
            <a:off x="455849" y="2234241"/>
            <a:ext cx="5071011" cy="37627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Temporary disable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all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Not practical on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multi-database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FA75F-5005-0FDF-9DCD-04C20009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17" y="1200150"/>
            <a:ext cx="6496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18BE-B16A-0EC8-C184-7270ACD3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37FE569-BB25-BE8F-DEF7-90A6029DA071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SCHEMA/DATA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299116E-29FF-62FF-EFDA-98C78B6431E2}"/>
              </a:ext>
            </a:extLst>
          </p:cNvPr>
          <p:cNvSpPr txBox="1"/>
          <p:nvPr/>
        </p:nvSpPr>
        <p:spPr>
          <a:xfrm>
            <a:off x="455846" y="1250909"/>
            <a:ext cx="5832811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Problem for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multiple-databases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approach</a:t>
            </a:r>
          </a:p>
          <a:p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- 1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all in one 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with a custom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- 2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Upgrade the application servers immediately, upgrade databases individually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on first access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Option – 3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: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Multiple application versions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runs concurrently, migrate updated tenants to the new version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58E3-F233-EAEF-8225-6EA9E233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89" y="1524000"/>
            <a:ext cx="5114925" cy="3810000"/>
          </a:xfrm>
          <a:prstGeom prst="roundRect">
            <a:avLst>
              <a:gd name="adj" fmla="val 4441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63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DBC16-5B6F-73CD-9513-3CFFCC52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60566C0-BC21-1C14-8E1F-D21AA4BD1C84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/ PACKAGE SYSTEM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C814DE0-1A38-27CA-FBAA-5B1CF3B04DA5}"/>
              </a:ext>
            </a:extLst>
          </p:cNvPr>
          <p:cNvSpPr txBox="1"/>
          <p:nvPr/>
        </p:nvSpPr>
        <p:spPr>
          <a:xfrm>
            <a:off x="455846" y="1496291"/>
            <a:ext cx="6185099" cy="4500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Define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of the application</a:t>
            </a: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Feature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types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On/Off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Excel export, Replying by email (for a support app)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Numeric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10 users, 20,000 emails/month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Selection</a:t>
            </a:r>
            <a:r>
              <a:rPr lang="en-US" sz="20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One of the available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Group features into </a:t>
            </a: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packages/editions</a:t>
            </a:r>
            <a:endParaRPr lang="en-US" sz="2400" dirty="0">
              <a:solidFill>
                <a:srgbClr val="5C657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Subscribe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packages by tenants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Check features</a:t>
            </a:r>
            <a:r>
              <a:rPr lang="en-US" sz="2400" dirty="0">
                <a:solidFill>
                  <a:srgbClr val="5C657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Declarative or by code</a:t>
            </a:r>
            <a:endParaRPr lang="en-US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1AAC6-E265-0A5F-9679-C1A0E4BF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1822555"/>
            <a:ext cx="5233266" cy="3212890"/>
          </a:xfrm>
          <a:prstGeom prst="roundRect">
            <a:avLst>
              <a:gd name="adj" fmla="val 7468"/>
            </a:avLst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30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73052-2CC2-A4B8-DF90-842D88BB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0C7C5D6-8EBC-8D2C-EBF7-E92E6C65EEB6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FEATURE CHECKING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4748E-BF48-5B00-876B-49EBFF2C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275484"/>
            <a:ext cx="729615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F0C4-502F-76B6-095E-9F3F5A7B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" y="3207199"/>
            <a:ext cx="1120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3B051-A321-25AB-152B-A803DD87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0DC8CAC-73AC-BB27-1FEC-B8310904FAD3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DEMO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AD713A-C54B-05FA-F108-F47A913BF571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Creating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ABP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Demonstrate </a:t>
            </a:r>
            <a:r>
              <a:rPr lang="tr-TR" sz="24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how multi-tenancy works </a:t>
            </a:r>
            <a:r>
              <a:rPr lang="tr-TR" sz="24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out-of-the-box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Live </a:t>
            </a:r>
            <a:r>
              <a:rPr lang="tr-TR" sz="2400" b="1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coding examples</a:t>
            </a:r>
            <a:endParaRPr lang="tr-TR" sz="2400" b="1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  <p:pic>
        <p:nvPicPr>
          <p:cNvPr id="2050" name="Picture 2" descr="Demo - Free computer icons">
            <a:extLst>
              <a:ext uri="{FF2B5EF4-FFF2-40B4-BE49-F238E27FC236}">
                <a16:creationId xmlns:a16="http://schemas.microsoft.com/office/drawing/2014/main" id="{1B458C9A-11FC-1FDC-58A7-40D76605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19" y="2595749"/>
            <a:ext cx="3281218" cy="328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2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B9D1AF1-836A-467F-8425-1151C14D8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3795" y="3102623"/>
            <a:ext cx="7577510" cy="13103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46304" tIns="109728" rIns="146304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Halil İbrahim Kalkan</a:t>
            </a:r>
            <a:b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Co-founder &amp; Lead Architect at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Volosoft</a:t>
            </a:r>
            <a:endParaRPr lang="tr-TR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 descr="Slide e materiale"/>
          <p:cNvSpPr>
            <a:spLocks noGrp="1"/>
          </p:cNvSpPr>
          <p:nvPr/>
        </p:nvSpPr>
        <p:spPr>
          <a:xfrm>
            <a:off x="445356" y="4714875"/>
            <a:ext cx="5423599" cy="933061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Slide e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materiale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endParaRPr lang="en-US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https://www.dotnetconference.it/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61A6059-9643-7FF6-3C63-E61B33C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5" y="381662"/>
            <a:ext cx="7773627" cy="2608028"/>
          </a:xfrm>
        </p:spPr>
        <p:txBody>
          <a:bodyPr anchor="t">
            <a:normAutofit/>
          </a:bodyPr>
          <a:lstStyle/>
          <a:p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DEVELOPING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MULTI-TENANT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4800" b="1" dirty="0">
                <a:latin typeface="Lexend"/>
                <a:ea typeface="Lexend"/>
                <a:cs typeface="Lexend"/>
                <a:sym typeface="Lexend"/>
              </a:rPr>
              <a:t>APPLICATIONS</a:t>
            </a:r>
            <a:br>
              <a:rPr lang="tr-TR" sz="4800" b="1" dirty="0"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72908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7BB97-BCC9-574E-59F2-851978B4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3551E258-AE4B-89EC-1439-33807E9C38DB}"/>
              </a:ext>
            </a:extLst>
          </p:cNvPr>
          <p:cNvSpPr txBox="1">
            <a:spLocks/>
          </p:cNvSpPr>
          <p:nvPr/>
        </p:nvSpPr>
        <p:spPr>
          <a:xfrm>
            <a:off x="709617" y="1333647"/>
            <a:ext cx="6856282" cy="1501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THANKS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rgbClr val="292D32"/>
                </a:solidFill>
                <a:latin typeface="Lexend" pitchFamily="2" charset="0"/>
                <a:ea typeface="Lexend"/>
                <a:cs typeface="Lexend"/>
                <a:sym typeface="Lexend"/>
              </a:rPr>
              <a:t>LISTENING</a:t>
            </a:r>
          </a:p>
        </p:txBody>
      </p:sp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647A9D47-362D-FE9E-8869-63880CAAAF13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get the presentation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Google Shape;82;p3">
            <a:extLst>
              <a:ext uri="{FF2B5EF4-FFF2-40B4-BE49-F238E27FC236}">
                <a16:creationId xmlns:a16="http://schemas.microsoft.com/office/drawing/2014/main" id="{3E6E81C7-C4A1-C35A-D850-0673D0F9EF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B20B524-D6DF-8CDF-2029-EC8DFA4E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215" y="3562183"/>
            <a:ext cx="2523783" cy="2523783"/>
          </a:xfrm>
          <a:prstGeom prst="roundRect">
            <a:avLst>
              <a:gd name="adj" fmla="val 10681"/>
            </a:avLst>
          </a:prstGeom>
        </p:spPr>
      </p:pic>
      <p:pic>
        <p:nvPicPr>
          <p:cNvPr id="13" name="Resim 3">
            <a:extLst>
              <a:ext uri="{FF2B5EF4-FFF2-40B4-BE49-F238E27FC236}">
                <a16:creationId xmlns:a16="http://schemas.microsoft.com/office/drawing/2014/main" id="{4C901F11-D850-A166-CB05-0CBE4E3842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9617" y="3363457"/>
            <a:ext cx="1039470" cy="1039470"/>
          </a:xfrm>
          <a:prstGeom prst="rect">
            <a:avLst/>
          </a:prstGeom>
        </p:spPr>
      </p:pic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0BC79C6E-C1CA-CE54-F3AD-553AB78EF3D6}"/>
              </a:ext>
            </a:extLst>
          </p:cNvPr>
          <p:cNvSpPr txBox="1"/>
          <p:nvPr/>
        </p:nvSpPr>
        <p:spPr>
          <a:xfrm>
            <a:off x="1981137" y="3429000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Google Shape;57;p1">
            <a:extLst>
              <a:ext uri="{FF2B5EF4-FFF2-40B4-BE49-F238E27FC236}">
                <a16:creationId xmlns:a16="http://schemas.microsoft.com/office/drawing/2014/main" id="{2A94C5A1-F228-4548-70FF-B79028413677}"/>
              </a:ext>
            </a:extLst>
          </p:cNvPr>
          <p:cNvSpPr txBox="1"/>
          <p:nvPr/>
        </p:nvSpPr>
        <p:spPr>
          <a:xfrm>
            <a:off x="1981137" y="3948927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Google Shape;59;p1">
            <a:extLst>
              <a:ext uri="{FF2B5EF4-FFF2-40B4-BE49-F238E27FC236}">
                <a16:creationId xmlns:a16="http://schemas.microsoft.com/office/drawing/2014/main" id="{A4B2A689-60C7-8D7F-77F1-DBD3D1197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92" y="4838670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;p1">
            <a:extLst>
              <a:ext uri="{FF2B5EF4-FFF2-40B4-BE49-F238E27FC236}">
                <a16:creationId xmlns:a16="http://schemas.microsoft.com/office/drawing/2014/main" id="{8CB88DA0-1591-DA5C-03E8-FB30FC5F83F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92" y="5304697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1;p1">
            <a:extLst>
              <a:ext uri="{FF2B5EF4-FFF2-40B4-BE49-F238E27FC236}">
                <a16:creationId xmlns:a16="http://schemas.microsoft.com/office/drawing/2014/main" id="{3530B454-E04F-2412-02E0-2FD8055AF339}"/>
              </a:ext>
            </a:extLst>
          </p:cNvPr>
          <p:cNvSpPr txBox="1"/>
          <p:nvPr/>
        </p:nvSpPr>
        <p:spPr>
          <a:xfrm>
            <a:off x="1174489" y="4781664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62;p1">
            <a:extLst>
              <a:ext uri="{FF2B5EF4-FFF2-40B4-BE49-F238E27FC236}">
                <a16:creationId xmlns:a16="http://schemas.microsoft.com/office/drawing/2014/main" id="{8A14025A-25B9-F4BA-8C89-42846FDEE1C0}"/>
              </a:ext>
            </a:extLst>
          </p:cNvPr>
          <p:cNvSpPr txBox="1"/>
          <p:nvPr/>
        </p:nvSpPr>
        <p:spPr>
          <a:xfrm>
            <a:off x="1174489" y="5239808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999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grafik, daire, grafik tasar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8B4DAD3-B83F-1A37-6973-05CCBD93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" y="810794"/>
            <a:ext cx="2396890" cy="64259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15320E3-0176-22CE-1CDE-E908C6E1585E}"/>
              </a:ext>
            </a:extLst>
          </p:cNvPr>
          <p:cNvSpPr txBox="1">
            <a:spLocks/>
          </p:cNvSpPr>
          <p:nvPr/>
        </p:nvSpPr>
        <p:spPr>
          <a:xfrm>
            <a:off x="690566" y="1621559"/>
            <a:ext cx="10345109" cy="210237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DEVELOPING MULTI-TENANT APPLICATIONS</a:t>
            </a:r>
            <a:br>
              <a:rPr lang="tr-TR" sz="4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WITH .NET &amp; ABP FRAMEWORK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47589D-5148-04AF-37BB-FE7C25B8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741" y="4024966"/>
            <a:ext cx="1039470" cy="1039470"/>
          </a:xfrm>
          <a:prstGeom prst="rect">
            <a:avLst/>
          </a:prstGeom>
        </p:spPr>
      </p:pic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EC1F3BFE-4173-36BA-E273-4D216E4C760B}"/>
              </a:ext>
            </a:extLst>
          </p:cNvPr>
          <p:cNvSpPr txBox="1"/>
          <p:nvPr/>
        </p:nvSpPr>
        <p:spPr>
          <a:xfrm>
            <a:off x="2066261" y="4090509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8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7;p1">
            <a:extLst>
              <a:ext uri="{FF2B5EF4-FFF2-40B4-BE49-F238E27FC236}">
                <a16:creationId xmlns:a16="http://schemas.microsoft.com/office/drawing/2014/main" id="{5B74307E-E9BB-1484-179C-F2D391547F94}"/>
              </a:ext>
            </a:extLst>
          </p:cNvPr>
          <p:cNvSpPr txBox="1"/>
          <p:nvPr/>
        </p:nvSpPr>
        <p:spPr>
          <a:xfrm>
            <a:off x="2066261" y="4610436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Co-founder &amp; Lead Architect at Volosoft</a:t>
            </a:r>
            <a:endParaRPr dirty="0">
              <a:solidFill>
                <a:srgbClr val="545C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id="{846EB880-027A-B440-595A-7ACCA7B47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616" y="5500179"/>
            <a:ext cx="318353" cy="3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C2874D93-BCD8-4318-4BC4-E08A83EF49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16" y="5966206"/>
            <a:ext cx="318352" cy="31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">
            <a:extLst>
              <a:ext uri="{FF2B5EF4-FFF2-40B4-BE49-F238E27FC236}">
                <a16:creationId xmlns:a16="http://schemas.microsoft.com/office/drawing/2014/main" id="{581AB1EE-B2BC-B41F-4751-8F68C7C3F015}"/>
              </a:ext>
            </a:extLst>
          </p:cNvPr>
          <p:cNvSpPr txBox="1"/>
          <p:nvPr/>
        </p:nvSpPr>
        <p:spPr>
          <a:xfrm>
            <a:off x="1259613" y="5443173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hibrahimkalkan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59F8CAA3-EA35-AA7C-4946-2DCFEC622153}"/>
              </a:ext>
            </a:extLst>
          </p:cNvPr>
          <p:cNvSpPr txBox="1"/>
          <p:nvPr/>
        </p:nvSpPr>
        <p:spPr>
          <a:xfrm>
            <a:off x="1259613" y="590131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sz="15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57;p1">
            <a:extLst>
              <a:ext uri="{FF2B5EF4-FFF2-40B4-BE49-F238E27FC236}">
                <a16:creationId xmlns:a16="http://schemas.microsoft.com/office/drawing/2014/main" id="{BACCE9D7-3649-BE68-FD9B-9B24E52A5046}"/>
              </a:ext>
            </a:extLst>
          </p:cNvPr>
          <p:cNvSpPr txBox="1"/>
          <p:nvPr/>
        </p:nvSpPr>
        <p:spPr>
          <a:xfrm>
            <a:off x="8699243" y="2995507"/>
            <a:ext cx="2957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 dirty="0">
                <a:solidFill>
                  <a:srgbClr val="292D32"/>
                </a:solidFill>
                <a:latin typeface="Poppins"/>
                <a:ea typeface="Poppins"/>
                <a:cs typeface="Poppins"/>
                <a:sym typeface="Poppins"/>
              </a:rPr>
              <a:t>Follow me on X (Twitter)</a:t>
            </a:r>
            <a:endParaRPr u="sng" dirty="0">
              <a:solidFill>
                <a:srgbClr val="292D3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82;p3">
            <a:extLst>
              <a:ext uri="{FF2B5EF4-FFF2-40B4-BE49-F238E27FC236}">
                <a16:creationId xmlns:a16="http://schemas.microsoft.com/office/drawing/2014/main" id="{B25361F7-0FA7-054C-DCA8-FF866A07E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42" y="3361290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DA9DC43-3C3C-4DE3-2556-0F57AFA3E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945" y="3570135"/>
            <a:ext cx="2531734" cy="2531734"/>
          </a:xfrm>
          <a:prstGeom prst="roundRect">
            <a:avLst>
              <a:gd name="adj" fmla="val 12270"/>
            </a:avLst>
          </a:prstGeom>
        </p:spPr>
      </p:pic>
    </p:spTree>
    <p:extLst>
      <p:ext uri="{BB962C8B-B14F-4D97-AF65-F5344CB8AC3E}">
        <p14:creationId xmlns:p14="http://schemas.microsoft.com/office/powerpoint/2010/main" val="427968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10F5-8AFC-ABA5-8612-701C460A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DEA72792-C753-03CF-8BCB-0F206713A17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8E44CFD-60EF-E3CB-A69C-B7B1019FF69B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.</a:t>
            </a:r>
            <a:endParaRPr lang="en-US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23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EB56F-6A6E-CDE3-46C9-D37CD01B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DF85AA1-8AD9-A927-B6CF-0807D4762A5F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DFAB281-97F0-CC4F-4D28-83825942E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833164"/>
            <a:ext cx="1962431" cy="480059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A5BB9FA1-3C02-2335-4799-88E800A56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" y="3182215"/>
            <a:ext cx="1394484" cy="48005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F7CB610-382B-8FD5-BA1A-C20AFEF4F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1897025"/>
            <a:ext cx="480059" cy="4800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C6ED40-4B21-C5A6-D057-1CF3E1880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2499328"/>
            <a:ext cx="476451" cy="47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205C7-CD8A-FD21-5E07-0E22756FF9C9}"/>
              </a:ext>
            </a:extLst>
          </p:cNvPr>
          <p:cNvSpPr txBox="1"/>
          <p:nvPr/>
        </p:nvSpPr>
        <p:spPr>
          <a:xfrm>
            <a:off x="1073659" y="196636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12F6-7185-CA39-4440-B4706ADE404B}"/>
              </a:ext>
            </a:extLst>
          </p:cNvPr>
          <p:cNvSpPr txBox="1"/>
          <p:nvPr/>
        </p:nvSpPr>
        <p:spPr>
          <a:xfrm>
            <a:off x="1073659" y="2587315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4D4E-BD92-20F7-4789-6EDB36CCA4C5}"/>
              </a:ext>
            </a:extLst>
          </p:cNvPr>
          <p:cNvSpPr txBox="1"/>
          <p:nvPr/>
        </p:nvSpPr>
        <p:spPr>
          <a:xfrm>
            <a:off x="2624038" y="3917248"/>
            <a:ext cx="672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C30C7-7694-2DAA-A8FD-3D589AEA0DC5}"/>
              </a:ext>
            </a:extLst>
          </p:cNvPr>
          <p:cNvSpPr txBox="1"/>
          <p:nvPr/>
        </p:nvSpPr>
        <p:spPr>
          <a:xfrm>
            <a:off x="2000074" y="3237578"/>
            <a:ext cx="735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B059-B97F-6F22-F5D5-A9D878ACD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4484113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77050-1E06-6876-0850-DAFB85F8875E}"/>
              </a:ext>
            </a:extLst>
          </p:cNvPr>
          <p:cNvSpPr txBox="1"/>
          <p:nvPr/>
        </p:nvSpPr>
        <p:spPr>
          <a:xfrm>
            <a:off x="935908" y="4433183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ACA7E1FD-ED1B-96AD-5B7A-2505CCAB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" y="5247820"/>
            <a:ext cx="476451" cy="476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8F5D5-1C3C-4581-9A12-F25CCC87094C}"/>
              </a:ext>
            </a:extLst>
          </p:cNvPr>
          <p:cNvSpPr txBox="1"/>
          <p:nvPr/>
        </p:nvSpPr>
        <p:spPr>
          <a:xfrm>
            <a:off x="935908" y="5199474"/>
            <a:ext cx="84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7B185C-01F0-F2E4-E7F9-A3AFFDEBFD8D}"/>
              </a:ext>
            </a:extLst>
          </p:cNvPr>
          <p:cNvSpPr txBox="1"/>
          <p:nvPr/>
        </p:nvSpPr>
        <p:spPr>
          <a:xfrm>
            <a:off x="1073659" y="1441864"/>
            <a:ext cx="827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8" name="Picture 4" descr="Div Coding icon PNG and SVG Vector Free Download">
            <a:extLst>
              <a:ext uri="{FF2B5EF4-FFF2-40B4-BE49-F238E27FC236}">
                <a16:creationId xmlns:a16="http://schemas.microsoft.com/office/drawing/2014/main" id="{B87441B8-E51B-D92A-0EED-4C0147F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" y="1350896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651DE-21CF-BBF1-45EB-695F54D448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462" y="237064"/>
            <a:ext cx="2864493" cy="6390023"/>
          </a:xfrm>
          <a:prstGeom prst="roundRect">
            <a:avLst>
              <a:gd name="adj" fmla="val 9116"/>
            </a:avLst>
          </a:prstGeom>
        </p:spPr>
      </p:pic>
    </p:spTree>
    <p:extLst>
      <p:ext uri="{BB962C8B-B14F-4D97-AF65-F5344CB8AC3E}">
        <p14:creationId xmlns:p14="http://schemas.microsoft.com/office/powerpoint/2010/main" val="17069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8EE89-151E-D5E9-28B3-C384801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AD035AE-4276-3401-964D-E4808B6499A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5941461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1955AC-65B4-7B95-4B14-2707D75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84" b="26555"/>
          <a:stretch/>
        </p:blipFill>
        <p:spPr>
          <a:xfrm>
            <a:off x="351105" y="1116420"/>
            <a:ext cx="6046205" cy="5485451"/>
          </a:xfrm>
          <a:prstGeom prst="rect">
            <a:avLst/>
          </a:prstGeom>
        </p:spPr>
      </p:pic>
      <p:sp>
        <p:nvSpPr>
          <p:cNvPr id="3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3F0242DA-0562-EC12-F037-1F439CDFE459}"/>
              </a:ext>
            </a:extLst>
          </p:cNvPr>
          <p:cNvSpPr/>
          <p:nvPr/>
        </p:nvSpPr>
        <p:spPr>
          <a:xfrm>
            <a:off x="7162546" y="2583028"/>
            <a:ext cx="439772" cy="436020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15899-FA6D-10DB-57D6-E7BB3D45C546}"/>
              </a:ext>
            </a:extLst>
          </p:cNvPr>
          <p:cNvSpPr txBox="1"/>
          <p:nvPr/>
        </p:nvSpPr>
        <p:spPr>
          <a:xfrm>
            <a:off x="7602318" y="2583028"/>
            <a:ext cx="2185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oogle Shape;82;p3">
            <a:extLst>
              <a:ext uri="{FF2B5EF4-FFF2-40B4-BE49-F238E27FC236}">
                <a16:creationId xmlns:a16="http://schemas.microsoft.com/office/drawing/2014/main" id="{F41716B0-7427-4DE3-48A8-D8E7A127A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586" y="3070127"/>
            <a:ext cx="2957700" cy="29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0110CC-AE55-0E1B-5BF2-B81B6A729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46" y="3307087"/>
            <a:ext cx="2483779" cy="2483779"/>
          </a:xfrm>
          <a:prstGeom prst="roundRect">
            <a:avLst>
              <a:gd name="adj" fmla="val 11865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4A0D-8BA4-DF4C-D894-7FF6738FFF2E}"/>
              </a:ext>
            </a:extLst>
          </p:cNvPr>
          <p:cNvSpPr txBox="1"/>
          <p:nvPr/>
        </p:nvSpPr>
        <p:spPr>
          <a:xfrm>
            <a:off x="6925586" y="1346810"/>
            <a:ext cx="3994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9A4D-EB0A-DEDB-4909-FA7E761D7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423" y="1726973"/>
            <a:ext cx="400109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84C93-1F27-A1AF-265C-ABACCA3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92A8E48-A591-A708-C76E-147549E390C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AF778E1-3DC6-6F4C-2B4E-1D1B8DD69EFC}"/>
              </a:ext>
            </a:extLst>
          </p:cNvPr>
          <p:cNvSpPr txBox="1"/>
          <p:nvPr/>
        </p:nvSpPr>
        <p:spPr>
          <a:xfrm>
            <a:off x="455845" y="1250909"/>
            <a:ext cx="6278909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What is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multi-tenancy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Deployment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database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Implementing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 multi-tenant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Demo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Working with ABP Framework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E8828-C241-5FD3-4152-E366BD1C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53" y="1116420"/>
            <a:ext cx="4666861" cy="4666861"/>
          </a:xfrm>
          <a:prstGeom prst="roundRect">
            <a:avLst>
              <a:gd name="adj" fmla="val 4400"/>
            </a:avLst>
          </a:prstGeom>
        </p:spPr>
      </p:pic>
    </p:spTree>
    <p:extLst>
      <p:ext uri="{BB962C8B-B14F-4D97-AF65-F5344CB8AC3E}">
        <p14:creationId xmlns:p14="http://schemas.microsoft.com/office/powerpoint/2010/main" val="21290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7EC6A-C5A7-24FA-00C0-F7211FED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2002EB89-9924-CB5B-5FC9-CAAEB815B14C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 IS MULTI-TENANCY?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0A12A53-FD4B-4A19-46C8-7671D16ADDFA}"/>
              </a:ext>
            </a:extLst>
          </p:cNvPr>
          <p:cNvSpPr txBox="1"/>
          <p:nvPr/>
        </p:nvSpPr>
        <p:spPr>
          <a:xfrm>
            <a:off x="455846" y="1250908"/>
            <a:ext cx="11239964" cy="1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Sharing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 and software </a:t>
            </a:r>
            <a:r>
              <a:rPr lang="tr-TR" sz="24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resources </a:t>
            </a: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among multiple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Hardware: CPU, RAM,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Software: OS, Runtime, Database, ...</a:t>
            </a:r>
            <a:endParaRPr lang="en-US" sz="2400" dirty="0">
              <a:solidFill>
                <a:srgbClr val="5C6571"/>
              </a:solidFill>
              <a:latin typeface="Poppins SemiBold" pitchFamily="2" charset="0"/>
              <a:ea typeface="Poppins"/>
              <a:cs typeface="Poppins SemiBold" pitchFamily="2" charset="0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1CF39-A262-4A3E-CC9D-2F5C5FD25355}"/>
              </a:ext>
            </a:extLst>
          </p:cNvPr>
          <p:cNvSpPr txBox="1"/>
          <p:nvPr/>
        </p:nvSpPr>
        <p:spPr>
          <a:xfrm>
            <a:off x="455846" y="3192608"/>
            <a:ext cx="56401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Benefits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Maximum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Utilization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/ Low Costs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Easy to add a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new client 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(tenant)</a:t>
            </a:r>
            <a:endParaRPr lang="tr-TR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All clients use the same application </a:t>
            </a:r>
            <a:r>
              <a:rPr lang="en-US" sz="2400" b="1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version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: Easy to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m</a:t>
            </a:r>
            <a:r>
              <a:rPr lang="en-US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aint</a:t>
            </a:r>
            <a:r>
              <a:rPr lang="tr-TR" sz="2400" dirty="0">
                <a:solidFill>
                  <a:srgbClr val="00B05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ain</a:t>
            </a:r>
            <a:endParaRPr lang="en-US" sz="2400" dirty="0">
              <a:solidFill>
                <a:srgbClr val="00B05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FE20E-9390-14E9-7C1F-2E1B9DD12879}"/>
              </a:ext>
            </a:extLst>
          </p:cNvPr>
          <p:cNvSpPr txBox="1"/>
          <p:nvPr/>
        </p:nvSpPr>
        <p:spPr>
          <a:xfrm>
            <a:off x="6096000" y="3192608"/>
            <a:ext cx="55998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u="sng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Cons</a:t>
            </a:r>
            <a:r>
              <a:rPr lang="en-US" sz="2400" b="1" u="sng" dirty="0" err="1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iderations</a:t>
            </a:r>
            <a:endParaRPr lang="tr-TR" sz="2400" b="1" u="sng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Data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Performance</a:t>
            </a:r>
            <a:r>
              <a:rPr lang="tr-TR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sharing</a:t>
            </a:r>
            <a:endParaRPr lang="en-US" sz="2400" dirty="0">
              <a:solidFill>
                <a:srgbClr val="C0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Configuration &amp; </a:t>
            </a:r>
            <a:r>
              <a:rPr lang="en-US" sz="2400" b="1" dirty="0">
                <a:solidFill>
                  <a:srgbClr val="C0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customization</a:t>
            </a:r>
          </a:p>
        </p:txBody>
      </p:sp>
    </p:spTree>
    <p:extLst>
      <p:ext uri="{BB962C8B-B14F-4D97-AF65-F5344CB8AC3E}">
        <p14:creationId xmlns:p14="http://schemas.microsoft.com/office/powerpoint/2010/main" val="2596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A45E-C93A-16C2-319A-585CFB2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44492F-C527-F47B-94A7-DEA4D28CE3E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DEPLOYMENT / DATABASE OPTIONS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602A-1513-B4A0-67E9-CBBD7B96B4DF}"/>
              </a:ext>
            </a:extLst>
          </p:cNvPr>
          <p:cNvSpPr txBox="1"/>
          <p:nvPr/>
        </p:nvSpPr>
        <p:spPr>
          <a:xfrm>
            <a:off x="9000315" y="2926036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6A8C2-9A02-5FCC-8566-FA1D2DE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9" y="1667123"/>
            <a:ext cx="2476046" cy="40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882E3-B2A3-9E16-6A9A-41968EF7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01" y="1668212"/>
            <a:ext cx="2485571" cy="407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1378-1FE6-A531-3FCD-88BBB672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08" y="1667123"/>
            <a:ext cx="2485571" cy="4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6DDC7-E763-9774-1643-FDE0A57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3AAEF94-1DD9-15F6-8DD8-55BD34CDD808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 A MULTI-TENANT APP</a:t>
            </a:r>
            <a:r>
              <a:rPr lang="en-US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LICATION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84FA07-5E5F-1384-B00F-78969A7DA63F}"/>
              </a:ext>
            </a:extLst>
          </p:cNvPr>
          <p:cNvSpPr txBox="1"/>
          <p:nvPr/>
        </p:nvSpPr>
        <p:spPr>
          <a:xfrm>
            <a:off x="455846" y="1250909"/>
            <a:ext cx="11239964" cy="47461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Determining</a:t>
            </a:r>
            <a:r>
              <a:rPr lang="tr-TR" sz="32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changing the current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Isolating</a:t>
            </a:r>
            <a:r>
              <a:rPr lang="tr-TR" sz="32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&amp; filtering database &amp;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Enable/disable </a:t>
            </a:r>
            <a:r>
              <a:rPr lang="tr-TR" sz="32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Migrating</a:t>
            </a:r>
            <a:r>
              <a:rPr lang="tr-TR" sz="32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Feature</a:t>
            </a:r>
            <a:r>
              <a:rPr lang="tr-TR" sz="32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system</a:t>
            </a:r>
            <a:endParaRPr lang="en-US" sz="3200" dirty="0">
              <a:solidFill>
                <a:srgbClr val="5C6571"/>
              </a:solidFill>
              <a:latin typeface="Poppins" panose="00000500000000000000" pitchFamily="2" charset="-94"/>
              <a:ea typeface="Poppins"/>
              <a:cs typeface="Poppins" panose="00000500000000000000" pitchFamily="2" charset="-94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48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8D3AD-4879-44FD-9BD8-135A34D2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51CC8B-2AD2-2435-ECC2-BD4295344C80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DETERMINE THE CURRENT TENANT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2DAFAB-8FAC-D3DA-E9FB-AFC36D660F68}"/>
              </a:ext>
            </a:extLst>
          </p:cNvPr>
          <p:cNvSpPr txBox="1"/>
          <p:nvPr/>
        </p:nvSpPr>
        <p:spPr>
          <a:xfrm>
            <a:off x="455845" y="1446931"/>
            <a:ext cx="7264871" cy="51685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sz="2000" b="1" u="sng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Sources</a:t>
            </a:r>
            <a:endParaRPr lang="tr-TR" sz="2000" u="sng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Current </a:t>
            </a: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claims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(for authenticated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Subdomain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/domain</a:t>
            </a:r>
            <a:b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</a:b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example: 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  <a:hlinkClick r:id="rId3"/>
              </a:rPr>
              <a:t>https://tenant-name.mydomain.com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Others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: HTTP header, cookies or query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Obtaining</a:t>
            </a:r>
            <a:r>
              <a:rPr lang="tr-TR" sz="2000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the current tenant id: </a:t>
            </a:r>
            <a:r>
              <a:rPr lang="tr-TR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ICurrentTenant.Id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Switching</a:t>
            </a:r>
            <a:r>
              <a:rPr lang="tr-TR" sz="2000" dirty="0">
                <a:solidFill>
                  <a:srgbClr val="5C6571"/>
                </a:solidFill>
                <a:latin typeface="Poppins" panose="00000500000000000000" pitchFamily="2" charset="-94"/>
                <a:ea typeface="Poppins"/>
                <a:cs typeface="Poppins" panose="00000500000000000000" pitchFamily="2" charset="-94"/>
                <a:sym typeface="Poppins"/>
              </a:rPr>
              <a:t> to another tenant context:</a:t>
            </a:r>
            <a:endParaRPr lang="tr-TR" sz="2000" b="1" dirty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D0FEDE1-DFA3-8197-ED8A-E939840F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924" y="2110715"/>
            <a:ext cx="3970111" cy="2636569"/>
          </a:xfrm>
          <a:prstGeom prst="roundRect">
            <a:avLst>
              <a:gd name="adj" fmla="val 5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4D1D0-4B16-17CA-231B-05FD7D509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1" y="4191995"/>
            <a:ext cx="6983404" cy="16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53BB-BF04-D5D2-0D0C-8969B3BE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FC76682-7D90-5AF1-807B-A829B236A5D9}"/>
              </a:ext>
            </a:extLst>
          </p:cNvPr>
          <p:cNvSpPr txBox="1">
            <a:spLocks/>
          </p:cNvSpPr>
          <p:nvPr/>
        </p:nvSpPr>
        <p:spPr>
          <a:xfrm>
            <a:off x="455849" y="407657"/>
            <a:ext cx="11239965" cy="7087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 ISOLATION: </a:t>
            </a: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FILTERING DATA</a:t>
            </a:r>
            <a:endParaRPr lang="tr-TR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17E5A47-6E2D-A5B0-9532-07FB486E4588}"/>
              </a:ext>
            </a:extLst>
          </p:cNvPr>
          <p:cNvSpPr txBox="1"/>
          <p:nvPr/>
        </p:nvSpPr>
        <p:spPr>
          <a:xfrm>
            <a:off x="455846" y="1250909"/>
            <a:ext cx="11239964" cy="51994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Dynamically select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connection string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Store/manage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strings of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Use a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factory method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to create </a:t>
            </a:r>
            <a:r>
              <a:rPr lang="tr-TR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DbContextOptions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that gets the current tenant’s connection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Fallback to the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shared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 connection string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Data Filtering</a:t>
            </a: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endParaRPr lang="tr-TR" dirty="0">
              <a:solidFill>
                <a:srgbClr val="5C6571"/>
              </a:solidFill>
              <a:latin typeface="Poppins" pitchFamily="2" charset="0"/>
              <a:ea typeface="Poppins"/>
              <a:cs typeface="Poppins" pitchFamily="2" charset="0"/>
              <a:sym typeface="Poppins"/>
            </a:endParaRPr>
          </a:p>
          <a:p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Automatic filtering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Repository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EF Core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global </a:t>
            </a:r>
            <a:r>
              <a:rPr lang="en-US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query </a:t>
            </a: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Row level security </a:t>
            </a:r>
            <a:r>
              <a:rPr lang="tr-TR" dirty="0">
                <a:solidFill>
                  <a:srgbClr val="5C6571"/>
                </a:solidFill>
                <a:latin typeface="Poppins" pitchFamily="2" charset="0"/>
                <a:ea typeface="Poppins"/>
                <a:cs typeface="Poppins" pitchFamily="2" charset="0"/>
                <a:sym typeface="Poppins"/>
              </a:rPr>
              <a:t>for SQL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398D6-018A-8394-B676-00D718C0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6" y="3237687"/>
            <a:ext cx="9961895" cy="15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588</Words>
  <Application>Microsoft Office PowerPoint</Application>
  <PresentationFormat>Widescreen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Lexend</vt:lpstr>
      <vt:lpstr>Poppins</vt:lpstr>
      <vt:lpstr>Poppins Medium</vt:lpstr>
      <vt:lpstr>Poppins SemiBold</vt:lpstr>
      <vt:lpstr>Segoe UI Light</vt:lpstr>
      <vt:lpstr>Office Teması</vt:lpstr>
      <vt:lpstr>DEVELOPING MULTI-TENANT APPLICATIONS WITH .NET &amp; ABP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Halil İbrahim Kalkan Co-founder &amp; Lead Architect at Volosoft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Volosoft Bilisim</dc:creator>
  <cp:lastModifiedBy>Halil Kalkan</cp:lastModifiedBy>
  <cp:revision>115</cp:revision>
  <dcterms:created xsi:type="dcterms:W3CDTF">2024-10-07T11:11:00Z</dcterms:created>
  <dcterms:modified xsi:type="dcterms:W3CDTF">2024-12-13T11:05:24Z</dcterms:modified>
</cp:coreProperties>
</file>